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9" r:id="rId3"/>
    <p:sldId id="281" r:id="rId4"/>
    <p:sldId id="257" r:id="rId5"/>
    <p:sldId id="280" r:id="rId6"/>
    <p:sldId id="258" r:id="rId7"/>
    <p:sldId id="259" r:id="rId8"/>
    <p:sldId id="260" r:id="rId9"/>
    <p:sldId id="261" r:id="rId10"/>
    <p:sldId id="262" r:id="rId11"/>
    <p:sldId id="263" r:id="rId12"/>
    <p:sldId id="278" r:id="rId13"/>
  </p:sldIdLst>
  <p:sldSz cx="9144000" cy="5143500" type="screen16x9"/>
  <p:notesSz cx="6858000" cy="9144000"/>
  <p:embeddedFontLst>
    <p:embeddedFont>
      <p:font typeface="Algerian" panose="02000000000000000000" pitchFamily="2" charset="0"/>
      <p:regular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Curlz MT" pitchFamily="82" charset="0"/>
      <p:regular r:id="rId18"/>
    </p:embeddedFont>
    <p:embeddedFont>
      <p:font typeface="Gabriola" pitchFamily="82" charset="0"/>
      <p:regular r:id="rId19"/>
    </p:embeddedFont>
    <p:embeddedFont>
      <p:font typeface="Ink Free" panose="03080402000500000000" pitchFamily="66" charset="0"/>
      <p:regular r:id="rId20"/>
    </p:embeddedFont>
    <p:embeddedFont>
      <p:font typeface="Oswald" pitchFamily="2" charset="0"/>
      <p:regular r:id="rId21"/>
      <p:bold r:id="rId22"/>
    </p:embeddedFont>
    <p:embeddedFont>
      <p:font typeface="Tinos" panose="02020603050405020304" pitchFamily="18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7D5CAF-C5C0-430F-A390-3F806F24974C}">
  <a:tblStyle styleId="{DB7D5CAF-C5C0-430F-A390-3F806F2497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4.fntdata" /><Relationship Id="rId26" Type="http://schemas.openxmlformats.org/officeDocument/2006/relationships/font" Target="fonts/font12.fntdata" /><Relationship Id="rId3" Type="http://schemas.openxmlformats.org/officeDocument/2006/relationships/slide" Target="slides/slide2.xml" /><Relationship Id="rId21" Type="http://schemas.openxmlformats.org/officeDocument/2006/relationships/font" Target="fonts/font7.fntdata" /><Relationship Id="rId34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3.fntdata" /><Relationship Id="rId25" Type="http://schemas.openxmlformats.org/officeDocument/2006/relationships/font" Target="fonts/font11.fntdata" /><Relationship Id="rId33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29" Type="http://schemas.openxmlformats.org/officeDocument/2006/relationships/font" Target="fonts/font1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0.fntdata" /><Relationship Id="rId32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28" Type="http://schemas.openxmlformats.org/officeDocument/2006/relationships/font" Target="fonts/font14.fntdata" /><Relationship Id="rId10" Type="http://schemas.openxmlformats.org/officeDocument/2006/relationships/slide" Target="slides/slide9.xml" /><Relationship Id="rId19" Type="http://schemas.openxmlformats.org/officeDocument/2006/relationships/font" Target="fonts/font5.fntdata" /><Relationship Id="rId3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Relationship Id="rId22" Type="http://schemas.openxmlformats.org/officeDocument/2006/relationships/font" Target="fonts/font8.fntdata" /><Relationship Id="rId27" Type="http://schemas.openxmlformats.org/officeDocument/2006/relationships/font" Target="fonts/font13.fntdata" /><Relationship Id="rId30" Type="http://schemas.openxmlformats.org/officeDocument/2006/relationships/font" Target="fonts/font16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12650" y="1915625"/>
            <a:ext cx="5469600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" name="Google Shape;34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 descr="libr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sed book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72713" y="333900"/>
            <a:ext cx="7798575" cy="48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image" Target="../media/image1.jpg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7" r:id="rId7"/>
    <p:sldLayoutId id="2147483659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niakit.com.tr/biyografi/ivan-pavlov" TargetMode="External" /><Relationship Id="rId3" Type="http://schemas.openxmlformats.org/officeDocument/2006/relationships/hyperlink" Target="https://pdrbirimi.com/klasik-kosullanma-ivan-pavlov/" TargetMode="External" /><Relationship Id="rId7" Type="http://schemas.openxmlformats.org/officeDocument/2006/relationships/hyperlink" Target="https://www.psikonot.com/klasik-ko&#351;ullanma/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Relationship Id="rId6" Type="http://schemas.openxmlformats.org/officeDocument/2006/relationships/hyperlink" Target="https://egitimsozlugu.com/klasik-kosullanma-nedir/" TargetMode="External" /><Relationship Id="rId5" Type="http://schemas.openxmlformats.org/officeDocument/2006/relationships/hyperlink" Target="https://ogrencibloglari.net/3-ornekle-klasik-kosullanma-nedir/" TargetMode="External" /><Relationship Id="rId10" Type="http://schemas.openxmlformats.org/officeDocument/2006/relationships/hyperlink" Target="https://tr.wikipedia.org/wiki/%C4%B0van_Pavlov" TargetMode="External" /><Relationship Id="rId4" Type="http://schemas.openxmlformats.org/officeDocument/2006/relationships/hyperlink" Target="https://www.cafrande.org/dunya-fizyolojisinin-prensi-ivan-pavlov-sartli-reflekslerin-dogasi-isleyisi-ve-klasik-kosullanma-deneyi/" TargetMode="External" /><Relationship Id="rId9" Type="http://schemas.openxmlformats.org/officeDocument/2006/relationships/hyperlink" Target="https://evrimagaci.org/klasik-kosullanma-nedir-pavlovun-kopek-deneyleri-psikolojiyi-nasil-degistirdi-7423" TargetMode="Externa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1701468" y="2276555"/>
            <a:ext cx="5469600" cy="1159800"/>
          </a:xfrm>
          <a:prstGeom prst="rect">
            <a:avLst/>
          </a:prstGeom>
          <a:scene3d>
            <a:camera prst="perspectiveRight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66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Klasik </a:t>
            </a:r>
            <a:br>
              <a:rPr lang="tr-TR" sz="66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</a:br>
            <a:r>
              <a:rPr lang="tr-TR" sz="6600" dirty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Koşullanma</a:t>
            </a:r>
            <a:endParaRPr sz="6600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60A66020-9F9D-66D6-5FBF-B3706D22A9A7}"/>
              </a:ext>
            </a:extLst>
          </p:cNvPr>
          <p:cNvSpPr txBox="1"/>
          <p:nvPr/>
        </p:nvSpPr>
        <p:spPr>
          <a:xfrm>
            <a:off x="1872103" y="1060815"/>
            <a:ext cx="326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IVAN</a:t>
            </a:r>
            <a:r>
              <a:rPr lang="tr-TR" sz="28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tr-TR" sz="3600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PAVLOV</a:t>
            </a:r>
            <a:endParaRPr lang="tr-TR" sz="2800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4E7E8A4-36B5-0741-F2BB-B693B5FB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47" y="1122177"/>
            <a:ext cx="1968220" cy="2549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2166465" y="345687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dirty="0"/>
              <a:t>Bağımlılıklarda </a:t>
            </a:r>
            <a:br>
              <a:rPr lang="tr-TR" sz="2000" dirty="0"/>
            </a:br>
            <a:r>
              <a:rPr lang="tr-TR" sz="2000" dirty="0"/>
              <a:t>Klasik Koşullanma</a:t>
            </a:r>
            <a:endParaRPr sz="20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3002991-8B7C-EB9F-8AFD-D1524C7F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172" y="837337"/>
            <a:ext cx="1723193" cy="2087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D0002BA-25D4-6CC2-6609-DEAD0ECD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76" y="3082068"/>
            <a:ext cx="2090987" cy="115980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0A694F9-B2C6-6F99-05C1-063A93903FF9}"/>
              </a:ext>
            </a:extLst>
          </p:cNvPr>
          <p:cNvSpPr txBox="1"/>
          <p:nvPr/>
        </p:nvSpPr>
        <p:spPr>
          <a:xfrm>
            <a:off x="1671638" y="1770775"/>
            <a:ext cx="3393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i="1" dirty="0" err="1"/>
              <a:t>Nikotin'in</a:t>
            </a:r>
            <a:r>
              <a:rPr lang="tr-TR" sz="1200" i="1" dirty="0"/>
              <a:t> MSS ve çevresel sinir sisteminde eşit derecede uyarıcı ve depresan etkileri bulunmaktadır. Nikotin alındıktan sonra öfori, uyanıklık, hafıza ve dikkatin artması ve sıkıntıdan kurtulma gibi etkiler oluşur.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tr-TR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i="1" dirty="0"/>
              <a:t>Amerikan Kalp Derneği'ne göre nikotin bağımlılığı tarihsel olarak kırılması en zor bağımlılıklardan biri olup, nikotin bağımlılığını belirleyen farmakolojik ve davranışsal özellikler, eroin ve kokain bağımlılığını belirleyen özelliklere benzerdir.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337294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3"/>
              </a:rPr>
              <a:t>https://pdrbirimi.com/klasik-kosullanma-ivan-pavlov/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4"/>
              </a:rPr>
              <a:t>https://www.cafrande.org/dunya-fizyolojisinin-prensi-ivan-pavlov-sartli-reflekslerin-dogasi-isleyisi-ve-klasik-kosullanma-deneyi/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5"/>
              </a:rPr>
              <a:t>https://ogrencibloglari.net/3-ornekle-klasik-kosullanma-nedir/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6"/>
              </a:rPr>
              <a:t>https://egitimsozlugu.com/klasik-kosullanma-nedir/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7"/>
              </a:rPr>
              <a:t>https://www.psikonot.com/klasik-koşullanma/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8"/>
              </a:rPr>
              <a:t>https://www.yeniakit.com.tr/biyografi/ivan-pavlov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9"/>
              </a:rPr>
              <a:t>https://evrimagaci.org/klasik-kosullanma-nedir-pavlovun-kopek-deneyleri-psikolojiyi-nasil-degistirdi-7423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000" dirty="0">
                <a:hlinkClick r:id="rId10"/>
              </a:rPr>
              <a:t>https://tr.wikipedia.org/wiki/%C4%B0van_Pavlov</a:t>
            </a: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tr-TR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KAYNAKÇA:</a:t>
            </a:r>
            <a:endParaRPr dirty="0"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>
            <a:spLocks noGrp="1"/>
          </p:cNvSpPr>
          <p:nvPr>
            <p:ph type="ctrTitle" idx="4294967295"/>
          </p:nvPr>
        </p:nvSpPr>
        <p:spPr>
          <a:xfrm>
            <a:off x="1685926" y="2571750"/>
            <a:ext cx="5664992" cy="1159800"/>
          </a:xfrm>
          <a:prstGeom prst="rect">
            <a:avLst/>
          </a:prstGeom>
          <a:effectLst>
            <a:outerShdw blurRad="14288" dist="9525" dir="162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T</a:t>
            </a:r>
            <a:r>
              <a:rPr lang="tr-TR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EŞEKKÜRLER</a:t>
            </a:r>
            <a:r>
              <a:rPr lang="en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!</a:t>
            </a:r>
            <a:br>
              <a:rPr lang="tr-TR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6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tr-TR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urlz MT" panose="04040404050702020202" pitchFamily="82" charset="0"/>
                <a:cs typeface="MV Boli" panose="02000500030200090000" pitchFamily="2" charset="0"/>
              </a:rPr>
              <a:t>Dilara BELDE</a:t>
            </a:r>
            <a:endParaRPr sz="2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urlz MT" panose="04040404050702020202" pitchFamily="82" charset="0"/>
              <a:cs typeface="MV Boli" panose="0200050003020009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C538E3-D5AE-E766-1D3F-844AB29F5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3400" y="423681"/>
            <a:ext cx="5802600" cy="1159800"/>
          </a:xfrm>
        </p:spPr>
        <p:txBody>
          <a:bodyPr/>
          <a:lstStyle/>
          <a:p>
            <a:r>
              <a:rPr lang="tr-TR" sz="2800" dirty="0"/>
              <a:t>Ivan Pavlov Kimdir?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6E64294-ADAC-9FA7-84F5-63009E3B5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291FE9D-DC3F-5EE1-590B-CFFAFB3C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917" y="1149485"/>
            <a:ext cx="2786633" cy="284452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00EEABAD-6151-029F-ED86-ED0B12818464}"/>
              </a:ext>
            </a:extLst>
          </p:cNvPr>
          <p:cNvSpPr txBox="1"/>
          <p:nvPr/>
        </p:nvSpPr>
        <p:spPr>
          <a:xfrm>
            <a:off x="1885951" y="1990360"/>
            <a:ext cx="2857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i="1" dirty="0">
                <a:solidFill>
                  <a:srgbClr val="4D5156"/>
                </a:solidFill>
                <a:latin typeface="arial" panose="020B0604020202020204" pitchFamily="34" charset="0"/>
              </a:rPr>
              <a:t>I</a:t>
            </a:r>
            <a:r>
              <a:rPr lang="tr-TR" sz="1200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van Pavlov, klasik koşullanma üzerine yaptığı çalışmalarla bilinen Rus fizyologdur. </a:t>
            </a:r>
          </a:p>
          <a:p>
            <a:endParaRPr lang="tr-TR" sz="1200" i="1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200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Fizyoloji ve psikoloji alanındaki çalışmaları ile psikofizyoloji ve deneysel psikoloji alanlarını derinden etkilemiş bir bilim insanıdır.</a:t>
            </a:r>
            <a:endParaRPr lang="tr-TR" sz="1200" i="1" dirty="0"/>
          </a:p>
        </p:txBody>
      </p:sp>
    </p:spTree>
    <p:extLst>
      <p:ext uri="{BB962C8B-B14F-4D97-AF65-F5344CB8AC3E}">
        <p14:creationId xmlns:p14="http://schemas.microsoft.com/office/powerpoint/2010/main" val="1456410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A7E938-5113-7FD4-F8C0-3FF7DA60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Refleksler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DDF59BC-7CD2-F8DB-C5A6-960401D4F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175" y="1378821"/>
            <a:ext cx="6616800" cy="499985"/>
          </a:xfrm>
        </p:spPr>
        <p:txBody>
          <a:bodyPr/>
          <a:lstStyle/>
          <a:p>
            <a:pPr marL="63500" indent="0" algn="l">
              <a:buNone/>
            </a:pPr>
            <a:endParaRPr lang="tr-TR" sz="10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tr-TR" sz="12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57E80C9-16DC-FAA0-D2FE-879A5DBCEE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764B232-A0A2-8C28-21B3-BFC6689DF665}"/>
              </a:ext>
            </a:extLst>
          </p:cNvPr>
          <p:cNvSpPr txBox="1"/>
          <p:nvPr/>
        </p:nvSpPr>
        <p:spPr>
          <a:xfrm>
            <a:off x="1607025" y="1809417"/>
            <a:ext cx="3257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None/>
              <a:tabLst/>
              <a:defRPr/>
            </a:pPr>
            <a:r>
              <a:rPr kumimoji="0" lang="tr-TR" sz="1000" b="1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      Doğuştan (Kalıtsal) Refleks</a:t>
            </a:r>
          </a:p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None/>
              <a:tabLst/>
              <a:defRPr/>
            </a:pPr>
            <a:endParaRPr kumimoji="0" lang="tr-TR" sz="1000" b="0" i="0" u="none" strike="noStrike" kern="0" cap="none" spc="0" normalizeH="0" baseline="0" noProof="0" dirty="0">
              <a:ln>
                <a:noFill/>
              </a:ln>
              <a:solidFill>
                <a:srgbClr val="202122"/>
              </a:solidFill>
              <a:effectLst/>
              <a:uLnTx/>
              <a:uFillTx/>
              <a:latin typeface="Arial" panose="020B0604020202020204" pitchFamily="34" charset="0"/>
              <a:ea typeface="Tinos"/>
              <a:cs typeface="Tinos"/>
              <a:sym typeface="Tinos"/>
            </a:endParaRPr>
          </a:p>
          <a:p>
            <a:pPr marL="2349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Doğuştan gelir, sonradan kazanılmaz.</a:t>
            </a:r>
          </a:p>
          <a:p>
            <a:pPr marL="2349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Aynı türün bireylerinde görülür.</a:t>
            </a:r>
          </a:p>
          <a:p>
            <a:pPr marL="2349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Bu refleksler omuriliğin kontrolündedir.</a:t>
            </a:r>
          </a:p>
          <a:p>
            <a:pPr marL="2349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Öksürme, hapşırma, göz kapağının kırpılması, </a:t>
            </a:r>
          </a:p>
          <a:p>
            <a:pPr marL="635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tabLst/>
              <a:defRPr/>
            </a:pPr>
            <a:r>
              <a:rPr lang="tr-TR" sz="1000" i="1" dirty="0">
                <a:solidFill>
                  <a:srgbClr val="202122"/>
                </a:solidFill>
                <a:latin typeface="Arial" panose="020B0604020202020204" pitchFamily="34" charset="0"/>
                <a:ea typeface="Tinos"/>
                <a:cs typeface="Tinos"/>
                <a:sym typeface="Tinos"/>
              </a:rPr>
              <a:t>       </a:t>
            </a: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hapşırınca gözün kapanması.</a:t>
            </a:r>
            <a:endParaRPr lang="tr-TR" i="1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1D0977D-BCE3-7DE9-9F2E-7D42A94E1767}"/>
              </a:ext>
            </a:extLst>
          </p:cNvPr>
          <p:cNvSpPr txBox="1"/>
          <p:nvPr/>
        </p:nvSpPr>
        <p:spPr>
          <a:xfrm>
            <a:off x="5072062" y="1809417"/>
            <a:ext cx="29860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None/>
              <a:tabLst/>
              <a:defRPr/>
            </a:pPr>
            <a:r>
              <a:rPr kumimoji="0" lang="tr-TR" sz="1000" b="1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          Sonradan</a:t>
            </a:r>
            <a:r>
              <a:rPr kumimoji="0" lang="tr-TR" sz="1000" b="0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 </a:t>
            </a:r>
            <a:r>
              <a:rPr kumimoji="0" lang="tr-TR" sz="1000" b="1" i="0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(Şartlı) Refleks</a:t>
            </a:r>
          </a:p>
          <a:p>
            <a:pPr marL="635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Tinos"/>
              <a:buNone/>
              <a:tabLst/>
              <a:defRPr/>
            </a:pPr>
            <a:endParaRPr kumimoji="0" lang="tr-TR" sz="1000" b="0" i="0" u="none" strike="noStrike" kern="0" cap="none" spc="0" normalizeH="0" baseline="0" noProof="0" dirty="0">
              <a:ln>
                <a:noFill/>
              </a:ln>
              <a:solidFill>
                <a:srgbClr val="202122"/>
              </a:solidFill>
              <a:effectLst/>
              <a:uLnTx/>
              <a:uFillTx/>
              <a:latin typeface="Arial" panose="020B0604020202020204" pitchFamily="34" charset="0"/>
              <a:ea typeface="Tinos"/>
              <a:cs typeface="Tinos"/>
              <a:sym typeface="Tinos"/>
            </a:endParaRP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Sonradan öğrenmeyle oluşur.</a:t>
            </a: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Bireyden bireye farklılık gösterebilir.</a:t>
            </a: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Örneğin bisikleti sürmeyi öğrenirken, öğrenme işlevi beynin kontrolündedir.</a:t>
            </a: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600"/>
              <a:buFont typeface="Arial" panose="020B0604020202020204" pitchFamily="34" charset="0"/>
              <a:buChar char="•"/>
              <a:tabLst/>
              <a:defRPr/>
            </a:pPr>
            <a:r>
              <a:rPr kumimoji="0" lang="tr-TR" sz="1000" b="0" i="1" u="none" strike="noStrike" kern="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Tinos"/>
                <a:cs typeface="Tinos"/>
                <a:sym typeface="Tinos"/>
              </a:rPr>
              <a:t> Ancak her gün bisiklet sürerek bu davranışı alışkanlık haline getiririz. O zaman davranış omuriliğin kontrolüne geçer</a:t>
            </a:r>
          </a:p>
        </p:txBody>
      </p:sp>
    </p:spTree>
    <p:extLst>
      <p:ext uri="{BB962C8B-B14F-4D97-AF65-F5344CB8AC3E}">
        <p14:creationId xmlns:p14="http://schemas.microsoft.com/office/powerpoint/2010/main" val="1965346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Klasik Koşullanma  Deneyi Nasıl Ortaya Çıktı?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1556175" y="3677325"/>
            <a:ext cx="6616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64D79"/>
              </a:solidFill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8B8F408-1FA9-0AA2-CEF8-B95ADB5D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1649" y="1619244"/>
            <a:ext cx="1982544" cy="2479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917327E-692E-E832-D078-122A98BB359B}"/>
              </a:ext>
            </a:extLst>
          </p:cNvPr>
          <p:cNvSpPr txBox="1"/>
          <p:nvPr/>
        </p:nvSpPr>
        <p:spPr>
          <a:xfrm>
            <a:off x="1750365" y="1877156"/>
            <a:ext cx="3721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b="0" i="1" dirty="0">
                <a:solidFill>
                  <a:srgbClr val="202124"/>
                </a:solidFill>
                <a:effectLst/>
                <a:latin typeface="Google Sans"/>
              </a:rPr>
              <a:t>Klasik koşullanma, </a:t>
            </a:r>
            <a:r>
              <a:rPr lang="tr-TR" sz="1200" b="0" i="1" dirty="0">
                <a:solidFill>
                  <a:srgbClr val="040C28"/>
                </a:solidFill>
                <a:effectLst/>
                <a:latin typeface="Google Sans"/>
              </a:rPr>
              <a:t>bir fizyolog olan Ivan Pavlov'un, köpeklerin salya sistemlerini araştırması sonucunda ortaya çıktı</a:t>
            </a:r>
            <a:r>
              <a:rPr lang="tr-TR" sz="1200" b="0" i="1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200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200" i="1" dirty="0">
              <a:solidFill>
                <a:srgbClr val="202124"/>
              </a:solidFill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b="0" i="1" dirty="0">
                <a:solidFill>
                  <a:srgbClr val="202124"/>
                </a:solidFill>
                <a:effectLst/>
                <a:latin typeface="Google Sans"/>
              </a:rPr>
              <a:t> Araştırdığı köpeklerin ayak seslerini duymasıyla ya da bakıcılarını görmesi bile salya akıttığını fark eden Pavlov, bu salya tepkisinin normalde ete karşı göstermesi gerektiğini biliyordu.</a:t>
            </a:r>
            <a:endParaRPr lang="tr-TR" sz="1200" i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07E51C-DC52-AE0C-5945-96974D77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Klasik Koşullanma Kavramları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3EA7F60-5A4E-FCD6-030E-5269AEAB7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0076" y="2479258"/>
            <a:ext cx="3274355" cy="1192387"/>
          </a:xfrm>
        </p:spPr>
        <p:txBody>
          <a:bodyPr/>
          <a:lstStyle/>
          <a:p>
            <a:pPr marL="88900" indent="0" fontAlgn="base">
              <a:buNone/>
            </a:pPr>
            <a:r>
              <a:rPr lang="tr-TR" sz="1200" b="0" i="1" dirty="0">
                <a:solidFill>
                  <a:srgbClr val="800000"/>
                </a:solidFill>
                <a:effectLst/>
                <a:latin typeface="+mj-lt"/>
              </a:rPr>
              <a:t>Koşulsuz Uyarıcı (Doğal):</a:t>
            </a:r>
            <a:r>
              <a:rPr lang="tr-TR" sz="1200" b="0" i="1" dirty="0">
                <a:solidFill>
                  <a:srgbClr val="000000"/>
                </a:solidFill>
                <a:effectLst/>
                <a:latin typeface="+mj-lt"/>
              </a:rPr>
              <a:t> Doğuştan var olan öğrenilmemiş uyarıcılardır. Bu uyarıcılara verilen tepki otomatiktir ve o türdeki tüm organizmalarda görülür.</a:t>
            </a:r>
          </a:p>
          <a:p>
            <a:pPr algn="l" fontAlgn="base"/>
            <a:endParaRPr lang="tr-TR" sz="1200" b="0" i="1" dirty="0">
              <a:solidFill>
                <a:srgbClr val="000000"/>
              </a:solidFill>
              <a:effectLst/>
              <a:latin typeface="Bahnschrift Condensed" panose="020B0502040204020203" pitchFamily="34" charset="0"/>
            </a:endParaRPr>
          </a:p>
          <a:p>
            <a:pPr marL="88900" indent="0" algn="l" fontAlgn="base">
              <a:buNone/>
            </a:pPr>
            <a:endParaRPr lang="tr-TR" sz="1200" b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63D1254-667F-BAC2-CF1F-A26FDD89E53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28785" y="1566463"/>
            <a:ext cx="3255646" cy="1192387"/>
          </a:xfrm>
        </p:spPr>
        <p:txBody>
          <a:bodyPr/>
          <a:lstStyle/>
          <a:p>
            <a:pPr marL="88900" indent="0">
              <a:buNone/>
            </a:pPr>
            <a:r>
              <a:rPr lang="tr-TR" sz="1200" b="0" i="1" dirty="0">
                <a:solidFill>
                  <a:srgbClr val="800000"/>
                </a:solidFill>
                <a:effectLst/>
                <a:latin typeface="+mj-lt"/>
              </a:rPr>
              <a:t>Nötr Uyarıcı</a:t>
            </a:r>
            <a:r>
              <a:rPr lang="tr-TR" sz="1200" b="0" i="0" dirty="0">
                <a:solidFill>
                  <a:srgbClr val="800000"/>
                </a:solidFill>
                <a:effectLst/>
                <a:latin typeface="+mj-lt"/>
              </a:rPr>
              <a:t>: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tr-TR" sz="1200" b="0" i="1" dirty="0">
                <a:solidFill>
                  <a:srgbClr val="000000"/>
                </a:solidFill>
                <a:effectLst/>
                <a:latin typeface="+mj-lt"/>
              </a:rPr>
              <a:t>Koşullanma öncesi organizma için herhangi bir anlam ifade etmeyen ve herhangi bir tepkiye yol açmayan uyarıcılardır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  <a:endParaRPr lang="tr-TR" sz="1200" dirty="0">
              <a:latin typeface="+mj-lt"/>
            </a:endParaRP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8190015-70F6-AEA4-AA0A-189CFF23C4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D74A6C0-342A-7681-8122-A3C174AEEDF2}"/>
              </a:ext>
            </a:extLst>
          </p:cNvPr>
          <p:cNvSpPr txBox="1"/>
          <p:nvPr/>
        </p:nvSpPr>
        <p:spPr>
          <a:xfrm>
            <a:off x="1802425" y="3476363"/>
            <a:ext cx="3182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0" i="1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Koşullu Uyarıcı</a:t>
            </a:r>
            <a:r>
              <a:rPr lang="tr-TR" sz="1200" b="0" i="1" dirty="0">
                <a:solidFill>
                  <a:srgbClr val="92D050"/>
                </a:solidFill>
                <a:effectLst/>
                <a:latin typeface="+mj-lt"/>
              </a:rPr>
              <a:t>: </a:t>
            </a:r>
            <a:r>
              <a:rPr lang="tr-TR" sz="1200" b="0" i="1" dirty="0">
                <a:solidFill>
                  <a:schemeClr val="tx1"/>
                </a:solidFill>
                <a:effectLst/>
                <a:latin typeface="+mj-lt"/>
              </a:rPr>
              <a:t>Başlangıçta herhangi bir tepki oluşturmayan nötr uyarıcının koşulsuz uyarıcıyla eşleştirilmesi sonucu nötr uyarıcının koşullu uyarıcıya dönüşmesidir.</a:t>
            </a:r>
            <a:endParaRPr lang="tr-TR" sz="1200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723892A5-8716-67FA-0EE3-13650E5E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31" y="1732207"/>
            <a:ext cx="2366219" cy="236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37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3002099" y="725130"/>
            <a:ext cx="6506231" cy="478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Klasik Koşullanma Deneyi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8647452-8621-5706-42EF-250F2E71A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7" y="1309525"/>
            <a:ext cx="6268193" cy="3076738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86B1C5FF-BF91-8DD4-81BB-F8EE75F704C4}"/>
              </a:ext>
            </a:extLst>
          </p:cNvPr>
          <p:cNvSpPr/>
          <p:nvPr/>
        </p:nvSpPr>
        <p:spPr>
          <a:xfrm>
            <a:off x="1514475" y="247173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B97FE4E-110C-5D10-8896-9F77211C2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0317" y="1784863"/>
            <a:ext cx="2249289" cy="2122767"/>
          </a:xfrm>
        </p:spPr>
        <p:txBody>
          <a:bodyPr/>
          <a:lstStyle/>
          <a:p>
            <a:r>
              <a:rPr lang="tr-TR" sz="1600" dirty="0"/>
              <a:t>Pavlov’un</a:t>
            </a:r>
          </a:p>
          <a:p>
            <a:r>
              <a:rPr lang="tr-TR" sz="1600" dirty="0"/>
              <a:t>köpeklerinden biri.</a:t>
            </a:r>
          </a:p>
          <a:p>
            <a:r>
              <a:rPr lang="tr-TR" sz="1600" dirty="0"/>
              <a:t>Pavlov Müzesi’nde</a:t>
            </a:r>
          </a:p>
          <a:p>
            <a:r>
              <a:rPr lang="tr-TR" sz="1600" dirty="0"/>
              <a:t>sergilenmektedir.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1CADFF-7752-AE89-7DE1-B02D590D8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72" y="1080676"/>
            <a:ext cx="4029827" cy="26912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/>
              <a:t>Peki İnsanlar da Köpekler Gibi Şartlandırılabilir mi?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tr-TR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/>
              <a:t>-</a:t>
            </a:r>
            <a:r>
              <a:rPr lang="tr-TR" sz="2800" dirty="0"/>
              <a:t>Küçük Albert Deneyi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2000" dirty="0"/>
              <a:t>  John B. Watson</a:t>
            </a:r>
            <a:endParaRPr sz="2000"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E28AF9D-268D-DD26-D4EC-E92DD6A0C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5" r="5882" b="8715"/>
          <a:stretch/>
        </p:blipFill>
        <p:spPr>
          <a:xfrm>
            <a:off x="1729845" y="1122596"/>
            <a:ext cx="2706423" cy="275910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2D5A0E-5EB3-1DFA-720C-040AF74E8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62" y="753476"/>
            <a:ext cx="3032344" cy="3636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E4B681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431</Words>
  <Application>Microsoft Office PowerPoint</Application>
  <PresentationFormat>On-screen Show (16:9)</PresentationFormat>
  <Paragraphs>65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Quintus template</vt:lpstr>
      <vt:lpstr>Klasik  Koşullanma</vt:lpstr>
      <vt:lpstr>Ivan Pavlov Kimdir?</vt:lpstr>
      <vt:lpstr>Refleksler</vt:lpstr>
      <vt:lpstr>Klasik Koşullanma  Deneyi Nasıl Ortaya Çıktı?</vt:lpstr>
      <vt:lpstr>Klasik Koşullanma Kavramları</vt:lpstr>
      <vt:lpstr>Klasik Koşullanma Deneyi</vt:lpstr>
      <vt:lpstr>PowerPoint Presentation</vt:lpstr>
      <vt:lpstr>PowerPoint Presentation</vt:lpstr>
      <vt:lpstr>PowerPoint Presentation</vt:lpstr>
      <vt:lpstr>Bağımlılıklarda  Klasik Koşullanma</vt:lpstr>
      <vt:lpstr>KAYNAKÇA:</vt:lpstr>
      <vt:lpstr>TEŞEKKÜRLER!          Dilara BELDE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Klasik  Koşullanma</dc:title>
  <dc:creator>User</dc:creator>
  <cp:lastModifiedBy>Yusuf SELEN</cp:lastModifiedBy>
  <cp:revision>9</cp:revision>
  <dcterms:modified xsi:type="dcterms:W3CDTF">2023-03-17T07:54:08Z</dcterms:modified>
</cp:coreProperties>
</file>